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7" r:id="rId2"/>
  </p:sldMasterIdLst>
  <p:notesMasterIdLst>
    <p:notesMasterId r:id="rId21"/>
  </p:notesMasterIdLst>
  <p:sldIdLst>
    <p:sldId id="373" r:id="rId3"/>
    <p:sldId id="289" r:id="rId4"/>
    <p:sldId id="342" r:id="rId5"/>
    <p:sldId id="276" r:id="rId6"/>
    <p:sldId id="343" r:id="rId7"/>
    <p:sldId id="344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800000"/>
    <a:srgbClr val="808080"/>
    <a:srgbClr val="B2B2B2"/>
    <a:srgbClr val="CCFFFF"/>
    <a:srgbClr val="CCECFF"/>
    <a:srgbClr val="FFFF99"/>
    <a:srgbClr val="99CCFF"/>
    <a:srgbClr val="66C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92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F4BFE-7903-487A-A12E-1A4B81E76F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743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A3394-770A-45CE-AB76-4BEFA7E087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887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B709-6E41-44D8-956C-28B4FF378F4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71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F96C-FDA1-4E9A-8E1E-7B2B657C37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86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5D064-D006-4AEA-86AB-CFDA0E900C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432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E04C0-49CC-4300-8814-1B89E75A812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144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4F193-A078-45A7-9093-9F62E1EEAB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28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89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ADD9A-2DB4-4EA7-AFC7-6DE485609C0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946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6808-F84A-429A-8CBC-A15277D231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700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FE0E4-D815-4EFF-BBA1-92C4E0C9A8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4418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48A5C-70FA-4CC4-AA42-05EC263E87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04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C0A760F7-B896-49D7-9E95-AD9009F7EAC8}" type="slidenum">
              <a:rPr lang="en-US" alt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1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1800" dirty="0" smtClean="0">
                <a:solidFill>
                  <a:srgbClr val="800000"/>
                </a:solidFill>
              </a:rPr>
              <a:t>.</a:t>
            </a:r>
            <a:endParaRPr lang="en-US" altLang="en-US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44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2119086" y="609600"/>
            <a:ext cx="4876800" cy="685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I. Love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133600" y="1524000"/>
            <a:ext cx="48768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II. Relationships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6385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1.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Husband → Wife</a:t>
            </a:r>
            <a:endParaRPr lang="en-US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b="1" dirty="0" smtClean="0"/>
              <a:t>Ep.5:25, the </a:t>
            </a:r>
            <a:r>
              <a:rPr lang="en-US" b="1" dirty="0" smtClean="0">
                <a:solidFill>
                  <a:srgbClr val="800000"/>
                </a:solidFill>
              </a:rPr>
              <a:t>supreme</a:t>
            </a:r>
            <a:r>
              <a:rPr lang="en-US" b="1" dirty="0" smtClean="0"/>
              <a:t> test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b="1" dirty="0" smtClean="0"/>
              <a:t>Ep.5:28-29, the </a:t>
            </a:r>
            <a:r>
              <a:rPr lang="en-US" b="1" dirty="0" smtClean="0">
                <a:solidFill>
                  <a:srgbClr val="800000"/>
                </a:solidFill>
              </a:rPr>
              <a:t>self</a:t>
            </a:r>
            <a:r>
              <a:rPr lang="en-US" b="1" dirty="0" smtClean="0"/>
              <a:t> test (Mt.7:12)</a:t>
            </a:r>
          </a:p>
          <a:p>
            <a:pPr marL="0" indent="0">
              <a:spcAft>
                <a:spcPts val="0"/>
              </a:spcAft>
              <a:buNone/>
              <a:tabLst>
                <a:tab pos="465138" algn="l"/>
              </a:tabLst>
            </a:pPr>
            <a:r>
              <a:rPr lang="en-US" b="1" dirty="0"/>
              <a:t>	</a:t>
            </a:r>
            <a:r>
              <a:rPr lang="en-US" sz="2400" b="1" dirty="0" smtClean="0"/>
              <a:t>1.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Pleasant, </a:t>
            </a:r>
            <a:r>
              <a:rPr lang="en-US" b="1" dirty="0" smtClean="0"/>
              <a:t>Col.3:19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65138" algn="l"/>
              </a:tabLst>
            </a:pPr>
            <a:r>
              <a:rPr lang="en-US" sz="3200" b="1" dirty="0" smtClean="0"/>
              <a:t>Not bitter, harsh, severe, irritated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65138" algn="l"/>
              </a:tabLst>
            </a:pPr>
            <a:r>
              <a:rPr lang="en-US" sz="3200" b="1" dirty="0" smtClean="0"/>
              <a:t>Ep.4:31, no resentment, spite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65138" algn="l"/>
              </a:tabLst>
            </a:pPr>
            <a:r>
              <a:rPr lang="en-US" sz="3200" b="1" dirty="0" smtClean="0"/>
              <a:t>Gn.16</a:t>
            </a:r>
          </a:p>
          <a:p>
            <a:pPr marL="0" indent="0">
              <a:spcAft>
                <a:spcPts val="0"/>
              </a:spcAft>
              <a:buNone/>
              <a:tabLst>
                <a:tab pos="465138" algn="l"/>
              </a:tabLst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0750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1.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Husband → Wife</a:t>
            </a:r>
            <a:endParaRPr lang="en-US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b="1" dirty="0" smtClean="0"/>
              <a:t>Ep.5:25, the </a:t>
            </a:r>
            <a:r>
              <a:rPr lang="en-US" b="1" dirty="0" smtClean="0">
                <a:solidFill>
                  <a:srgbClr val="800000"/>
                </a:solidFill>
              </a:rPr>
              <a:t>supreme</a:t>
            </a:r>
            <a:r>
              <a:rPr lang="en-US" b="1" dirty="0" smtClean="0"/>
              <a:t> test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b="1" dirty="0" smtClean="0"/>
              <a:t>Ep.5:28-29, the </a:t>
            </a:r>
            <a:r>
              <a:rPr lang="en-US" b="1" dirty="0" smtClean="0">
                <a:solidFill>
                  <a:srgbClr val="800000"/>
                </a:solidFill>
              </a:rPr>
              <a:t>self</a:t>
            </a:r>
            <a:r>
              <a:rPr lang="en-US" b="1" dirty="0" smtClean="0"/>
              <a:t> test (Mt.7:12)</a:t>
            </a:r>
          </a:p>
          <a:p>
            <a:pPr marL="0" indent="0">
              <a:spcAft>
                <a:spcPts val="0"/>
              </a:spcAft>
              <a:buNone/>
              <a:tabLst>
                <a:tab pos="465138" algn="l"/>
              </a:tabLst>
            </a:pPr>
            <a:r>
              <a:rPr lang="en-US" b="1" dirty="0"/>
              <a:t>	</a:t>
            </a:r>
            <a:r>
              <a:rPr lang="en-US" sz="2000" b="1" dirty="0" smtClean="0">
                <a:solidFill>
                  <a:srgbClr val="808080"/>
                </a:solidFill>
              </a:rPr>
              <a:t>1.</a:t>
            </a:r>
            <a:r>
              <a:rPr lang="en-US" sz="2800" b="1" dirty="0" smtClean="0">
                <a:solidFill>
                  <a:srgbClr val="808080"/>
                </a:solidFill>
              </a:rPr>
              <a:t> Pleasant, Col.3:19</a:t>
            </a:r>
          </a:p>
          <a:p>
            <a:pPr marL="0" indent="0">
              <a:spcAft>
                <a:spcPts val="0"/>
              </a:spcAft>
              <a:buNone/>
              <a:tabLst>
                <a:tab pos="465138" algn="l"/>
              </a:tabLst>
            </a:pPr>
            <a:r>
              <a:rPr lang="en-US" b="1" dirty="0"/>
              <a:t>	</a:t>
            </a:r>
            <a:r>
              <a:rPr lang="en-US" sz="2400" b="1" dirty="0" smtClean="0"/>
              <a:t>2.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Provide</a:t>
            </a:r>
            <a:r>
              <a:rPr lang="en-US" b="1" dirty="0" smtClean="0"/>
              <a:t>, 1 Tim.5:8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65138" algn="l"/>
              </a:tabLst>
            </a:pPr>
            <a:r>
              <a:rPr lang="en-US" sz="3200" b="1" dirty="0" smtClean="0"/>
              <a:t>Care for someone</a:t>
            </a:r>
            <a:r>
              <a:rPr lang="en-US" b="1" dirty="0" smtClean="0"/>
              <a:t>		</a:t>
            </a:r>
          </a:p>
          <a:p>
            <a:pPr marL="0" indent="0">
              <a:spcAft>
                <a:spcPts val="0"/>
              </a:spcAft>
              <a:buNone/>
              <a:tabLst>
                <a:tab pos="465138" algn="l"/>
              </a:tabLst>
            </a:pPr>
            <a:r>
              <a:rPr lang="en-US" b="1" dirty="0"/>
              <a:t>	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72716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1.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Husband → Wife</a:t>
            </a:r>
            <a:endParaRPr lang="en-US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b="1" dirty="0" smtClean="0"/>
              <a:t>Ep.5:25, the supreme test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b="1" dirty="0" smtClean="0"/>
              <a:t>Ep.5:28-29, the self test (Mt.7:12)</a:t>
            </a:r>
          </a:p>
          <a:p>
            <a:pPr marL="0" indent="0">
              <a:spcAft>
                <a:spcPts val="0"/>
              </a:spcAft>
              <a:buNone/>
              <a:tabLst>
                <a:tab pos="465138" algn="l"/>
              </a:tabLst>
            </a:pPr>
            <a:r>
              <a:rPr lang="en-US" b="1" dirty="0"/>
              <a:t>	</a:t>
            </a:r>
            <a:r>
              <a:rPr lang="en-US" sz="2000" b="1" dirty="0" smtClean="0">
                <a:solidFill>
                  <a:srgbClr val="808080"/>
                </a:solidFill>
              </a:rPr>
              <a:t>1.</a:t>
            </a:r>
            <a:r>
              <a:rPr lang="en-US" sz="2800" b="1" dirty="0" smtClean="0">
                <a:solidFill>
                  <a:srgbClr val="808080"/>
                </a:solidFill>
              </a:rPr>
              <a:t> Pleasant, Col.3:19</a:t>
            </a:r>
          </a:p>
          <a:p>
            <a:pPr marL="0" indent="0">
              <a:spcAft>
                <a:spcPts val="0"/>
              </a:spcAft>
              <a:buNone/>
              <a:tabLst>
                <a:tab pos="465138" algn="l"/>
              </a:tabLst>
            </a:pPr>
            <a:r>
              <a:rPr lang="en-US" sz="2800" b="1" dirty="0">
                <a:solidFill>
                  <a:srgbClr val="808080"/>
                </a:solidFill>
              </a:rPr>
              <a:t>	</a:t>
            </a:r>
            <a:r>
              <a:rPr lang="en-US" sz="2000" b="1" dirty="0" smtClean="0">
                <a:solidFill>
                  <a:srgbClr val="808080"/>
                </a:solidFill>
              </a:rPr>
              <a:t>2. </a:t>
            </a:r>
            <a:r>
              <a:rPr lang="en-US" sz="2800" b="1" dirty="0" smtClean="0">
                <a:solidFill>
                  <a:srgbClr val="808080"/>
                </a:solidFill>
              </a:rPr>
              <a:t>Provide, 1 Tim.5:8</a:t>
            </a:r>
          </a:p>
          <a:p>
            <a:pPr marL="0" indent="0">
              <a:spcAft>
                <a:spcPts val="0"/>
              </a:spcAft>
              <a:buNone/>
              <a:tabLst>
                <a:tab pos="465138" algn="l"/>
              </a:tabLst>
            </a:pPr>
            <a:r>
              <a:rPr lang="en-US" b="1" dirty="0"/>
              <a:t>	</a:t>
            </a:r>
            <a:r>
              <a:rPr lang="en-US" sz="2400" b="1" dirty="0" smtClean="0"/>
              <a:t>3.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Prize</a:t>
            </a:r>
            <a:r>
              <a:rPr lang="en-US" b="1" dirty="0" smtClean="0"/>
              <a:t>, 1 Pt.3:7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65138" algn="l"/>
              </a:tabLst>
            </a:pPr>
            <a:r>
              <a:rPr lang="en-US" sz="3200" b="1" dirty="0" smtClean="0"/>
              <a:t>Understanding, honor, attention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65138" algn="l"/>
              </a:tabLst>
            </a:pPr>
            <a:r>
              <a:rPr lang="en-US" sz="3200" b="1" dirty="0" smtClean="0"/>
              <a:t>1 Pt.3:8, </a:t>
            </a:r>
            <a:r>
              <a:rPr lang="en-US" sz="3200" b="1" dirty="0" err="1" smtClean="0"/>
              <a:t>court</a:t>
            </a:r>
            <a:r>
              <a:rPr lang="en-US" sz="2800" b="1" dirty="0" err="1" smtClean="0"/>
              <a:t>▪</a:t>
            </a:r>
            <a:r>
              <a:rPr lang="en-US" sz="3200" b="1" dirty="0" err="1" smtClean="0"/>
              <a:t>eous</a:t>
            </a:r>
            <a:endParaRPr lang="en-US" sz="3200" b="1" dirty="0" smtClean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248228" y="5715000"/>
            <a:ext cx="6629400" cy="7620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Court,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 lit. ‘befitting a royal court’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49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2400" dirty="0" smtClean="0"/>
              <a:t>1. Husband → Wife</a:t>
            </a:r>
            <a:br>
              <a:rPr lang="en-US" sz="2400" dirty="0" smtClean="0"/>
            </a:b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Wife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→ Husband</a:t>
            </a:r>
            <a:endParaRPr lang="en-US" sz="3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b="1" dirty="0" smtClean="0"/>
              <a:t>Tit.2:4, her </a:t>
            </a:r>
            <a:r>
              <a:rPr lang="en-US" b="1" dirty="0" smtClean="0">
                <a:solidFill>
                  <a:srgbClr val="800000"/>
                </a:solidFill>
              </a:rPr>
              <a:t>love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b="1" dirty="0" smtClean="0"/>
              <a:t>1 Tim.2:15, her </a:t>
            </a:r>
            <a:r>
              <a:rPr lang="en-US" b="1" dirty="0" smtClean="0">
                <a:solidFill>
                  <a:srgbClr val="800000"/>
                </a:solidFill>
              </a:rPr>
              <a:t>longing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b="1" dirty="0" smtClean="0"/>
              <a:t>2 Tim.3:6, her </a:t>
            </a:r>
            <a:r>
              <a:rPr lang="en-US" b="1" dirty="0" smtClean="0">
                <a:solidFill>
                  <a:srgbClr val="800000"/>
                </a:solidFill>
              </a:rPr>
              <a:t>liability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Respect</a:t>
            </a:r>
            <a:r>
              <a:rPr lang="en-US" sz="3200" b="1" dirty="0" smtClean="0"/>
              <a:t>, Ep.5:33</a:t>
            </a:r>
            <a:r>
              <a:rPr lang="en-US" b="1" dirty="0" smtClean="0"/>
              <a:t>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Romance</a:t>
            </a:r>
            <a:r>
              <a:rPr lang="en-US" sz="3200" b="1" dirty="0" smtClean="0"/>
              <a:t>, 1 Co.7:1-5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Restraint</a:t>
            </a:r>
            <a:r>
              <a:rPr lang="en-US" sz="3200" b="1" dirty="0" smtClean="0"/>
              <a:t>, Tit.2:5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248228" y="5257800"/>
            <a:ext cx="6629400" cy="1219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Submit: to subject, subordinate, obey.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Pr.19:13; 21:9; 27:15</a:t>
            </a:r>
          </a:p>
        </p:txBody>
      </p:sp>
    </p:spTree>
    <p:extLst>
      <p:ext uri="{BB962C8B-B14F-4D97-AF65-F5344CB8AC3E}">
        <p14:creationId xmlns:p14="http://schemas.microsoft.com/office/powerpoint/2010/main" val="221285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2400" dirty="0" smtClean="0"/>
              <a:t>1. Husband → Wife</a:t>
            </a:r>
            <a:br>
              <a:rPr lang="en-US" sz="2400" dirty="0" smtClean="0"/>
            </a:br>
            <a:r>
              <a:rPr lang="en-US" sz="2400" dirty="0" smtClean="0"/>
              <a:t>2. </a:t>
            </a:r>
            <a:r>
              <a:rPr lang="en-US" sz="2400" dirty="0"/>
              <a:t>Wife </a:t>
            </a:r>
            <a:r>
              <a:rPr lang="en-US" sz="2400" dirty="0" smtClean="0"/>
              <a:t>→ Husband</a:t>
            </a:r>
            <a:br>
              <a:rPr lang="en-US" sz="2400" dirty="0" smtClean="0"/>
            </a:b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3.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Parents ↔ Children</a:t>
            </a:r>
            <a:endParaRPr lang="en-US" sz="3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b="1" dirty="0" smtClean="0"/>
              <a:t>Tit.2:4, loving one’s children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b="1" dirty="0" smtClean="0"/>
              <a:t>Why necessary?</a:t>
            </a:r>
          </a:p>
          <a:p>
            <a:pPr marL="739775" lvl="1" indent="-392113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Drained of all energy</a:t>
            </a:r>
          </a:p>
          <a:p>
            <a:pPr marL="739775" lvl="1" indent="-392113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Disturbed </a:t>
            </a:r>
            <a:r>
              <a:rPr lang="en-US" sz="3200" b="1" dirty="0" smtClean="0"/>
              <a:t>(sick? …shots? …school?)</a:t>
            </a:r>
          </a:p>
          <a:p>
            <a:pPr marL="739775" lvl="1" indent="-392113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Distracted by other things</a:t>
            </a:r>
          </a:p>
          <a:p>
            <a:pPr marL="739775" lvl="1" indent="-392113"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23641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2400" dirty="0" smtClean="0"/>
              <a:t>1. Husband → Wife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Wife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→ Husband</a:t>
            </a:r>
            <a:b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3.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Parents ↔ Children</a:t>
            </a:r>
            <a:endParaRPr lang="en-US" sz="3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b="1" dirty="0" smtClean="0"/>
              <a:t>Tit.2:4, loving one’s children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b="1" dirty="0" smtClean="0"/>
              <a:t>What included (parents and children)?</a:t>
            </a:r>
            <a:endParaRPr lang="en-US" sz="3200" b="1" dirty="0" smtClean="0"/>
          </a:p>
          <a:p>
            <a:pPr marL="914400" lvl="1" indent="-4572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rgbClr val="800000"/>
                </a:solidFill>
              </a:rPr>
              <a:t>Esteem for parental authority</a:t>
            </a:r>
            <a:r>
              <a:rPr lang="en-US" sz="3200" b="1" dirty="0" smtClean="0"/>
              <a:t>, Pr.1:8; Ep.6:1-3 [Lk.23:21-23]</a:t>
            </a:r>
          </a:p>
          <a:p>
            <a:pPr marL="914400" lvl="1" indent="-4572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rgbClr val="800000"/>
                </a:solidFill>
              </a:rPr>
              <a:t>Education (discipline)</a:t>
            </a:r>
            <a:r>
              <a:rPr lang="en-US" sz="3200" b="1" dirty="0" smtClean="0"/>
              <a:t>, Pr.13:24; Ep.6:4; Hb.12:5</a:t>
            </a:r>
          </a:p>
          <a:p>
            <a:pPr marL="914400" lvl="1" indent="-4572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rgbClr val="800000"/>
                </a:solidFill>
              </a:rPr>
              <a:t>Emphasis on soul</a:t>
            </a:r>
            <a:r>
              <a:rPr lang="en-US" sz="3200" b="1" dirty="0" smtClean="0"/>
              <a:t>, Ep.6:4</a:t>
            </a:r>
          </a:p>
          <a:p>
            <a:pPr marL="855663" lvl="1" indent="-398463"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57360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2400" dirty="0" smtClean="0"/>
              <a:t>1. Husband → Wife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Wife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→ Husband</a:t>
            </a:r>
            <a:b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3.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Parents ↔ Children</a:t>
            </a:r>
            <a:endParaRPr lang="en-US" sz="3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b="1" dirty="0" smtClean="0"/>
              <a:t>Tit.2:4, loving one’s children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b="1" dirty="0" smtClean="0"/>
              <a:t>Emphasis on soul (Ep.6:4) requires . . .</a:t>
            </a:r>
          </a:p>
          <a:p>
            <a:pPr marL="914400" lvl="1" indent="-4572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rgbClr val="800000"/>
                </a:solidFill>
              </a:rPr>
              <a:t>Respect rights </a:t>
            </a:r>
            <a:r>
              <a:rPr lang="en-US" sz="3200" b="1" dirty="0" smtClean="0"/>
              <a:t>of others, 2 Sm.14</a:t>
            </a:r>
          </a:p>
          <a:p>
            <a:pPr marL="914400" lvl="1" indent="-4572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rgbClr val="800000"/>
                </a:solidFill>
              </a:rPr>
              <a:t>Righteous companion</a:t>
            </a:r>
            <a:r>
              <a:rPr lang="en-US" sz="3200" b="1" dirty="0" smtClean="0"/>
              <a:t>, Gn.24</a:t>
            </a:r>
          </a:p>
          <a:p>
            <a:pPr marL="914400" lvl="1" indent="-4572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rgbClr val="800000"/>
                </a:solidFill>
              </a:rPr>
              <a:t>Remember God</a:t>
            </a:r>
            <a:r>
              <a:rPr lang="en-US" sz="3200" b="1" dirty="0" smtClean="0"/>
              <a:t>, Ec.12:1</a:t>
            </a:r>
          </a:p>
          <a:p>
            <a:pPr marL="1200150" lvl="2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b="1" dirty="0" smtClean="0"/>
              <a:t>Mt.6:33</a:t>
            </a:r>
          </a:p>
          <a:p>
            <a:pPr marL="1200150" lvl="2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b="1" dirty="0" smtClean="0"/>
              <a:t>Ep.5:16</a:t>
            </a:r>
          </a:p>
          <a:p>
            <a:pPr marL="1200150" lvl="2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b="1" dirty="0" smtClean="0"/>
              <a:t>Hb.10:25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0780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1800" dirty="0" smtClean="0">
                <a:solidFill>
                  <a:srgbClr val="800000"/>
                </a:solidFill>
              </a:rPr>
              <a:t>.</a:t>
            </a:r>
            <a:endParaRPr lang="en-US" altLang="en-US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1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Love And Family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-101-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algn="ctr"/>
            <a:r>
              <a:rPr lang="en-US" sz="3600" b="1" dirty="0" smtClean="0"/>
              <a:t>Family Facts</a:t>
            </a:r>
            <a:endParaRPr lang="en-US" sz="3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42572"/>
            <a:ext cx="8229600" cy="4982028"/>
          </a:xfrm>
        </p:spPr>
        <p:txBody>
          <a:bodyPr/>
          <a:lstStyle/>
          <a:p>
            <a:r>
              <a:rPr lang="en-US" b="1" dirty="0" smtClean="0"/>
              <a:t>Society / media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influence</a:t>
            </a:r>
            <a:r>
              <a:rPr lang="en-US" b="1" dirty="0" smtClean="0"/>
              <a:t> some families more than they like to admit</a:t>
            </a:r>
          </a:p>
          <a:p>
            <a:r>
              <a:rPr lang="en-US" b="1" dirty="0" smtClean="0"/>
              <a:t>If marriage is not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nurtured</a:t>
            </a:r>
            <a:r>
              <a:rPr lang="en-US" b="1" dirty="0" smtClean="0"/>
              <a:t> it will fail like any other relationship</a:t>
            </a:r>
          </a:p>
          <a:p>
            <a:r>
              <a:rPr lang="en-US" b="1" dirty="0" smtClean="0"/>
              <a:t>Most people don’t know what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love</a:t>
            </a:r>
            <a:r>
              <a:rPr lang="en-US" b="1" dirty="0" smtClean="0"/>
              <a:t>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23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2119086" y="609600"/>
            <a:ext cx="48768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I. Love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008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3500" b="1" dirty="0" smtClean="0">
                <a:solidFill>
                  <a:schemeClr val="bg2">
                    <a:lumMod val="50000"/>
                  </a:schemeClr>
                </a:solidFill>
              </a:rPr>
              <a:t>Love regulates every relationship</a:t>
            </a:r>
            <a:endParaRPr lang="en-US" sz="3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b="1" dirty="0" smtClean="0"/>
              <a:t>Mt.22:37-40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b="1" dirty="0" smtClean="0"/>
              <a:t>Ro.13:8-10</a:t>
            </a:r>
          </a:p>
        </p:txBody>
      </p:sp>
      <p:sp>
        <p:nvSpPr>
          <p:cNvPr id="4" name="Rectangle 3"/>
          <p:cNvSpPr/>
          <p:nvPr/>
        </p:nvSpPr>
        <p:spPr bwMode="auto">
          <a:xfrm rot="18915059">
            <a:off x="690951" y="3956369"/>
            <a:ext cx="304800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Church </a:t>
            </a:r>
          </a:p>
        </p:txBody>
      </p:sp>
      <p:sp>
        <p:nvSpPr>
          <p:cNvPr id="5" name="Rectangle 4"/>
          <p:cNvSpPr/>
          <p:nvPr/>
        </p:nvSpPr>
        <p:spPr bwMode="auto">
          <a:xfrm rot="2670864">
            <a:off x="5452704" y="4043619"/>
            <a:ext cx="2929010" cy="57467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Work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105018" y="4530722"/>
            <a:ext cx="2929010" cy="838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Family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18915059">
            <a:off x="1680030" y="4044631"/>
            <a:ext cx="304800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Government </a:t>
            </a:r>
          </a:p>
        </p:txBody>
      </p:sp>
      <p:sp>
        <p:nvSpPr>
          <p:cNvPr id="8" name="Rectangle 7"/>
          <p:cNvSpPr/>
          <p:nvPr/>
        </p:nvSpPr>
        <p:spPr bwMode="auto">
          <a:xfrm rot="2670864">
            <a:off x="4429446" y="4067743"/>
            <a:ext cx="2929010" cy="57467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Play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106452" y="5368922"/>
            <a:ext cx="6906451" cy="103187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63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Love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99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3500" b="1" dirty="0" smtClean="0">
                <a:solidFill>
                  <a:schemeClr val="bg2">
                    <a:lumMod val="50000"/>
                  </a:schemeClr>
                </a:solidFill>
              </a:rPr>
              <a:t>Four overlapping love words</a:t>
            </a:r>
            <a:endParaRPr lang="en-US" sz="3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</a:rPr>
              <a:t>1.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Desire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 – our ‘erotic’: desire for a thing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/>
              <a:t>Pr.7:18 . . .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/>
              <a:t>Pr.4:6, feel passionately about, 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have a longing for, feel fervently about</a:t>
            </a:r>
            <a:endParaRPr lang="en-US" sz="32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/>
              <a:t>Affection both pure and impure, divine and human </a:t>
            </a:r>
            <a:r>
              <a:rPr lang="en-US" sz="1600" dirty="0" smtClean="0"/>
              <a:t>– BDB</a:t>
            </a:r>
            <a:r>
              <a:rPr lang="en-US" dirty="0" smtClean="0"/>
              <a:t>.</a:t>
            </a:r>
            <a:r>
              <a:rPr lang="en-US" sz="2400" b="1" dirty="0" smtClean="0"/>
              <a:t> </a:t>
            </a:r>
            <a:r>
              <a:rPr lang="en-US" sz="3200" b="1" dirty="0" smtClean="0"/>
              <a:t>  Est.2:17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95086" y="4800600"/>
            <a:ext cx="7924800" cy="1524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The king </a:t>
            </a:r>
            <a:r>
              <a:rPr lang="en-US" sz="3200" b="1" dirty="0">
                <a:solidFill>
                  <a:srgbClr val="800000"/>
                </a:solidFill>
              </a:rPr>
              <a:t>loved</a:t>
            </a:r>
            <a:r>
              <a:rPr lang="en-US" sz="3200" b="1" dirty="0"/>
              <a:t>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Esther 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more than all the other women, and she obtained grace and favor. . .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2312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3500" b="1" dirty="0" smtClean="0">
                <a:solidFill>
                  <a:schemeClr val="bg2">
                    <a:lumMod val="50000"/>
                  </a:schemeClr>
                </a:solidFill>
              </a:rPr>
              <a:t>Four overlapping love words</a:t>
            </a:r>
            <a:endParaRPr lang="en-US" sz="3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808080"/>
                </a:solidFill>
              </a:rPr>
              <a:t>1. </a:t>
            </a:r>
            <a:r>
              <a:rPr lang="en-US" b="1" dirty="0" smtClean="0">
                <a:solidFill>
                  <a:srgbClr val="808080"/>
                </a:solidFill>
              </a:rPr>
              <a:t>Desire – ‘erotic’: desire for a thing</a:t>
            </a:r>
          </a:p>
          <a:p>
            <a:pPr marL="290513" indent="-290513"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</a:rPr>
              <a:t>2.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Natural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affection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 – love of kindred, esp. parents for children, v. versa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/>
              <a:t>Ro.1:31; 2 Tim.3:3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Mother bear</a:t>
            </a:r>
            <a:endParaRPr lang="en-US" sz="3200" b="1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5036460" y="3370944"/>
            <a:ext cx="3276600" cy="533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unloving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NKJV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036460" y="3980544"/>
            <a:ext cx="3276600" cy="533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heartless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ESV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036460" y="4590144"/>
            <a:ext cx="3276600" cy="533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inhuman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NRSV</a:t>
            </a:r>
          </a:p>
        </p:txBody>
      </p:sp>
    </p:spTree>
    <p:extLst>
      <p:ext uri="{BB962C8B-B14F-4D97-AF65-F5344CB8AC3E}">
        <p14:creationId xmlns:p14="http://schemas.microsoft.com/office/powerpoint/2010/main" val="120946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3500" b="1" dirty="0" smtClean="0">
                <a:solidFill>
                  <a:schemeClr val="bg2">
                    <a:lumMod val="50000"/>
                  </a:schemeClr>
                </a:solidFill>
              </a:rPr>
              <a:t>Four overlapping love words</a:t>
            </a:r>
            <a:endParaRPr lang="en-US" sz="3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808080"/>
                </a:solidFill>
              </a:rPr>
              <a:t>1. </a:t>
            </a:r>
            <a:r>
              <a:rPr lang="en-US" b="1" dirty="0" smtClean="0">
                <a:solidFill>
                  <a:srgbClr val="808080"/>
                </a:solidFill>
              </a:rPr>
              <a:t>Desire – ‘erotic’: desire for a thing</a:t>
            </a:r>
          </a:p>
          <a:p>
            <a:pPr marL="290513" indent="-290513"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808080"/>
                </a:solidFill>
              </a:rPr>
              <a:t>2. </a:t>
            </a:r>
            <a:r>
              <a:rPr lang="en-US" b="1" dirty="0" smtClean="0">
                <a:solidFill>
                  <a:srgbClr val="808080"/>
                </a:solidFill>
              </a:rPr>
              <a:t>Natural affection – love of kindred, esp. parents for children, v. versa</a:t>
            </a:r>
          </a:p>
          <a:p>
            <a:pPr marL="290513" indent="-290513"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</a:rPr>
              <a:t>3.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Friendship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 – tender affection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/>
              <a:t>Lk.14:12 . . . but 1 Co.16:22</a:t>
            </a:r>
            <a:r>
              <a:rPr lang="en-US" sz="3200" b="1" dirty="0"/>
              <a:t>	</a:t>
            </a:r>
            <a:endParaRPr lang="en-US" sz="3200" b="1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776514" y="4572000"/>
            <a:ext cx="7590972" cy="1143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chemeClr val="bg1"/>
                </a:solidFill>
              </a:rPr>
              <a:t>Marriage built only on affection?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What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 happens when affection leaves?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554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3500" b="1" dirty="0" smtClean="0">
                <a:solidFill>
                  <a:schemeClr val="bg2">
                    <a:lumMod val="50000"/>
                  </a:schemeClr>
                </a:solidFill>
              </a:rPr>
              <a:t>Four overlapping love words</a:t>
            </a:r>
            <a:endParaRPr lang="en-US" sz="3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808080"/>
                </a:solidFill>
              </a:rPr>
              <a:t>1. </a:t>
            </a:r>
            <a:r>
              <a:rPr lang="en-US" b="1" dirty="0" smtClean="0">
                <a:solidFill>
                  <a:srgbClr val="808080"/>
                </a:solidFill>
              </a:rPr>
              <a:t>Desire – ‘erotic’: desire for a thing</a:t>
            </a:r>
          </a:p>
          <a:p>
            <a:pPr marL="290513" indent="-290513"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808080"/>
                </a:solidFill>
              </a:rPr>
              <a:t>2. </a:t>
            </a:r>
            <a:r>
              <a:rPr lang="en-US" b="1" dirty="0" smtClean="0">
                <a:solidFill>
                  <a:srgbClr val="808080"/>
                </a:solidFill>
              </a:rPr>
              <a:t>Natural affection – love of kindred, esp. parents for children, v. versa</a:t>
            </a:r>
          </a:p>
          <a:p>
            <a:pPr marL="290513" indent="-290513"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808080"/>
                </a:solidFill>
              </a:rPr>
              <a:t>3. </a:t>
            </a:r>
            <a:r>
              <a:rPr lang="en-US" b="1" dirty="0" smtClean="0">
                <a:solidFill>
                  <a:srgbClr val="808080"/>
                </a:solidFill>
              </a:rPr>
              <a:t>Friendship – tender affection </a:t>
            </a:r>
          </a:p>
          <a:p>
            <a:pPr marL="290513" indent="-290513"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</a:rPr>
              <a:t>4.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Choice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will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 – not impulse of feelings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/>
              <a:t>Mt.5:44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 , </a:t>
            </a: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based on feelings?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Love is goodness in action </a:t>
            </a:r>
            <a:r>
              <a:rPr lang="en-US" sz="3200" b="1" dirty="0" smtClean="0"/>
              <a:t>– Ro.5:8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40988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7255</TotalTime>
  <Words>512</Words>
  <Application>Microsoft Office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Pixel</vt:lpstr>
      <vt:lpstr>Default Design</vt:lpstr>
      <vt:lpstr>PowerPoint Presentation</vt:lpstr>
      <vt:lpstr>Love And Family  -101-</vt:lpstr>
      <vt:lpstr>Family Facts</vt:lpstr>
      <vt:lpstr>PowerPoint Presentation</vt:lpstr>
      <vt:lpstr>Love regulates every relationship</vt:lpstr>
      <vt:lpstr>Four overlapping love words</vt:lpstr>
      <vt:lpstr>Four overlapping love words</vt:lpstr>
      <vt:lpstr>Four overlapping love words</vt:lpstr>
      <vt:lpstr>Four overlapping love words</vt:lpstr>
      <vt:lpstr>PowerPoint Presentation</vt:lpstr>
      <vt:lpstr>1. Husband → Wife</vt:lpstr>
      <vt:lpstr>1. Husband → Wife</vt:lpstr>
      <vt:lpstr>1. Husband → Wife</vt:lpstr>
      <vt:lpstr>1. Husband → Wife 2. Wife → Husband</vt:lpstr>
      <vt:lpstr>1. Husband → Wife 2. Wife → Husband 3. Parents ↔ Children</vt:lpstr>
      <vt:lpstr>1. Husband → Wife 2. Wife → Husband 3. Parents ↔ Children</vt:lpstr>
      <vt:lpstr>1. Husband → Wife 2. Wife → Husband 3. Parents ↔ Children</vt:lpstr>
      <vt:lpstr>PowerPoint Presentation</vt:lpstr>
    </vt:vector>
  </TitlesOfParts>
  <Company>Duggin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Owner</cp:lastModifiedBy>
  <cp:revision>775</cp:revision>
  <dcterms:created xsi:type="dcterms:W3CDTF">2011-08-18T15:42:19Z</dcterms:created>
  <dcterms:modified xsi:type="dcterms:W3CDTF">2015-01-16T03:24:32Z</dcterms:modified>
</cp:coreProperties>
</file>